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7" r:id="rId3"/>
    <p:sldId id="28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93" r:id="rId13"/>
    <p:sldId id="297" r:id="rId14"/>
    <p:sldId id="266" r:id="rId15"/>
    <p:sldId id="267" r:id="rId16"/>
    <p:sldId id="268" r:id="rId17"/>
    <p:sldId id="290" r:id="rId18"/>
    <p:sldId id="269" r:id="rId19"/>
    <p:sldId id="270" r:id="rId20"/>
    <p:sldId id="271" r:id="rId21"/>
    <p:sldId id="272" r:id="rId22"/>
    <p:sldId id="273" r:id="rId23"/>
    <p:sldId id="299" r:id="rId24"/>
    <p:sldId id="274" r:id="rId25"/>
    <p:sldId id="275" r:id="rId26"/>
    <p:sldId id="291" r:id="rId27"/>
    <p:sldId id="276" r:id="rId28"/>
    <p:sldId id="277" r:id="rId29"/>
    <p:sldId id="278" r:id="rId30"/>
    <p:sldId id="279" r:id="rId31"/>
    <p:sldId id="280" r:id="rId32"/>
    <p:sldId id="292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98" r:id="rId42"/>
    <p:sldId id="29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C7A4-56F6-4DEA-B7A1-71D56410FE49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0318-FDA7-4FBF-B732-55D12A0C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8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C7A4-56F6-4DEA-B7A1-71D56410FE49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0318-FDA7-4FBF-B732-55D12A0C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C7A4-56F6-4DEA-B7A1-71D56410FE49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0318-FDA7-4FBF-B732-55D12A0C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3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C7A4-56F6-4DEA-B7A1-71D56410FE49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0318-FDA7-4FBF-B732-55D12A0C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2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C7A4-56F6-4DEA-B7A1-71D56410FE49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0318-FDA7-4FBF-B732-55D12A0C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1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C7A4-56F6-4DEA-B7A1-71D56410FE49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0318-FDA7-4FBF-B732-55D12A0C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3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C7A4-56F6-4DEA-B7A1-71D56410FE49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0318-FDA7-4FBF-B732-55D12A0C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5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C7A4-56F6-4DEA-B7A1-71D56410FE49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0318-FDA7-4FBF-B732-55D12A0C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9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C7A4-56F6-4DEA-B7A1-71D56410FE49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0318-FDA7-4FBF-B732-55D12A0C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4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C7A4-56F6-4DEA-B7A1-71D56410FE49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0318-FDA7-4FBF-B732-55D12A0C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1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C7A4-56F6-4DEA-B7A1-71D56410FE49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0318-FDA7-4FBF-B732-55D12A0C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8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2C7A4-56F6-4DEA-B7A1-71D56410FE49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60318-FDA7-4FBF-B732-55D12A0C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3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Recursive Bayes Filters </a:t>
            </a:r>
            <a:b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b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</a:t>
            </a:r>
            <a:b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b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robots</a:t>
            </a:r>
            <a:endParaRPr lang="en-US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6413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0" t="13818" r="15000" b="4728"/>
          <a:stretch/>
        </p:blipFill>
        <p:spPr bwMode="auto">
          <a:xfrm>
            <a:off x="0" y="15274"/>
            <a:ext cx="9144000" cy="684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98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54864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steps of Bayes filter: 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Prediction and Correction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34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steps of Bayes filter: Prediction and Correction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5" t="26951" r="20442" b="22481"/>
          <a:stretch/>
        </p:blipFill>
        <p:spPr bwMode="auto">
          <a:xfrm>
            <a:off x="1" y="1920056"/>
            <a:ext cx="7239000" cy="376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4724400"/>
            <a:ext cx="2895600" cy="1524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Use measurement to correct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24000" y="4191000"/>
            <a:ext cx="2971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810000" y="3352800"/>
            <a:ext cx="228600" cy="450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3048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1" y="2668761"/>
            <a:ext cx="339436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From </a:t>
            </a:r>
            <a:r>
              <a:rPr lang="en-US" sz="2400" dirty="0" err="1" smtClean="0"/>
              <a:t>odometry</a:t>
            </a:r>
            <a:r>
              <a:rPr lang="en-US" sz="2400" dirty="0" smtClean="0"/>
              <a:t> and equations of motion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097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Both the prediction step and the correction step use the following:</a:t>
            </a:r>
          </a:p>
          <a:p>
            <a:pPr lvl="1"/>
            <a:r>
              <a:rPr lang="en-US" sz="3600" dirty="0" smtClean="0"/>
              <a:t>Motion model</a:t>
            </a:r>
          </a:p>
          <a:p>
            <a:pPr lvl="1"/>
            <a:r>
              <a:rPr lang="en-US" sz="3600" dirty="0" smtClean="0"/>
              <a:t>Sensor or observation model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93463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14061" r="15151" b="5212"/>
          <a:stretch/>
        </p:blipFill>
        <p:spPr bwMode="auto">
          <a:xfrm>
            <a:off x="0" y="100027"/>
            <a:ext cx="9144000" cy="682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6564868"/>
            <a:ext cx="3352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Formulas from previous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2" y="0"/>
            <a:ext cx="9074918" cy="762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Realizations of Bayes Filters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255" y="6331528"/>
            <a:ext cx="8229600" cy="51261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Recursive filters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2" t="26653" r="18518" b="14991"/>
          <a:stretch/>
        </p:blipFill>
        <p:spPr bwMode="auto">
          <a:xfrm>
            <a:off x="457200" y="1219200"/>
            <a:ext cx="8354292" cy="488372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5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27" y="7620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Main Approaches to Bayes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5" y="5791200"/>
            <a:ext cx="8229600" cy="944563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Similar methods based on Bayesian probability, networks, and evolutionary algorithms also exist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9" t="27146" r="21498" b="25374"/>
          <a:stretch/>
        </p:blipFill>
        <p:spPr bwMode="auto">
          <a:xfrm>
            <a:off x="533399" y="1524000"/>
            <a:ext cx="7938655" cy="394854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260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58213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Probabilistic Motion Models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065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9" t="31997" r="16852" b="27709"/>
          <a:stretch/>
        </p:blipFill>
        <p:spPr bwMode="auto">
          <a:xfrm>
            <a:off x="245917" y="3273136"/>
            <a:ext cx="8666018" cy="338743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2" t="26640" r="19298" b="41661"/>
          <a:stretch/>
        </p:blipFill>
        <p:spPr bwMode="auto">
          <a:xfrm>
            <a:off x="436417" y="228600"/>
            <a:ext cx="8354291" cy="26808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97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1" t="14303" r="16839" b="13240"/>
          <a:stretch/>
        </p:blipFill>
        <p:spPr bwMode="auto">
          <a:xfrm>
            <a:off x="0" y="44329"/>
            <a:ext cx="8936182" cy="612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6324600"/>
            <a:ext cx="543098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Using only </a:t>
            </a:r>
            <a:r>
              <a:rPr lang="en-US" dirty="0" err="1" smtClean="0"/>
              <a:t>odometry</a:t>
            </a:r>
            <a:r>
              <a:rPr lang="en-US" dirty="0" smtClean="0"/>
              <a:t> in long run is definitely wrong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848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0" t="14061" r="14848" b="5454"/>
          <a:stretch/>
        </p:blipFill>
        <p:spPr bwMode="auto">
          <a:xfrm>
            <a:off x="0" y="174106"/>
            <a:ext cx="9144000" cy="674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0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14061" r="15151" b="5212"/>
          <a:stretch/>
        </p:blipFill>
        <p:spPr bwMode="auto">
          <a:xfrm>
            <a:off x="-20782" y="15237"/>
            <a:ext cx="9164782" cy="684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2" t="26640" r="19298" b="41661"/>
          <a:stretch/>
        </p:blipFill>
        <p:spPr bwMode="auto">
          <a:xfrm>
            <a:off x="789709" y="4177147"/>
            <a:ext cx="8354291" cy="26808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267200" y="3573433"/>
            <a:ext cx="990600" cy="17837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315200" y="3436619"/>
            <a:ext cx="13716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Explain the meaning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28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223089"/>
            <a:ext cx="8610600" cy="13092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In past we used velocity models for simple </a:t>
            </a:r>
            <a:r>
              <a:rPr lang="en-US" sz="2400" dirty="0" err="1" smtClean="0"/>
              <a:t>Braintenberg</a:t>
            </a:r>
            <a:r>
              <a:rPr lang="en-US" sz="2400" dirty="0" smtClean="0"/>
              <a:t> Vehicles</a:t>
            </a:r>
          </a:p>
          <a:p>
            <a:r>
              <a:rPr lang="en-US" sz="2400" dirty="0" smtClean="0"/>
              <a:t>For MCECSBOT we will have to use perhaps the </a:t>
            </a:r>
            <a:r>
              <a:rPr lang="en-US" sz="2400" dirty="0" err="1" smtClean="0"/>
              <a:t>odometry</a:t>
            </a:r>
            <a:r>
              <a:rPr lang="en-US" sz="2400" dirty="0" smtClean="0"/>
              <a:t>-based model</a:t>
            </a:r>
            <a:endParaRPr lang="en-US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t="14061" r="16527" b="21115"/>
          <a:stretch/>
        </p:blipFill>
        <p:spPr bwMode="auto">
          <a:xfrm>
            <a:off x="1" y="-20596"/>
            <a:ext cx="8458200" cy="518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451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772400" cy="495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 Model </a:t>
            </a:r>
            <a:b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ODOMETRY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1109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 Model for a robot based on ODOMETRY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3" y="5761037"/>
            <a:ext cx="8229600" cy="109696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This model will be more complicated for OMNI and MECCANO WHEELS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5" t="26900" r="21011" b="8184"/>
          <a:stretch/>
        </p:blipFill>
        <p:spPr bwMode="auto">
          <a:xfrm>
            <a:off x="374074" y="1676399"/>
            <a:ext cx="5645726" cy="385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217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6" t="27106" r="15303" b="9399"/>
          <a:stretch/>
        </p:blipFill>
        <p:spPr bwMode="auto">
          <a:xfrm>
            <a:off x="152400" y="1468582"/>
            <a:ext cx="8991600" cy="536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Probability Distribution in Motion Model for a robot based on ODOMETRY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0126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Examples of </a:t>
            </a:r>
            <a:r>
              <a:rPr lang="en-US" dirty="0" err="1" smtClean="0"/>
              <a:t>Odometry</a:t>
            </a:r>
            <a:r>
              <a:rPr lang="en-US" dirty="0" smtClean="0"/>
              <a:t>-Based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4" t="27449" r="18878" b="10966"/>
          <a:stretch/>
        </p:blipFill>
        <p:spPr bwMode="auto">
          <a:xfrm>
            <a:off x="381000" y="1724891"/>
            <a:ext cx="8291946" cy="513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104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59436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Based Motion Models 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 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robot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99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18237"/>
            <a:ext cx="8229600" cy="639763"/>
          </a:xfrm>
          <a:solidFill>
            <a:schemeClr val="bg2"/>
          </a:solidFill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It is easy to derive such model for a two-wheeled robot</a:t>
            </a:r>
          </a:p>
          <a:p>
            <a:r>
              <a:rPr lang="en-US" dirty="0" smtClean="0"/>
              <a:t>We have done it as part of kinematics explanation in Fall quarter (for non-deterministic case).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6" t="27571" r="20557" b="15704"/>
          <a:stretch/>
        </p:blipFill>
        <p:spPr bwMode="auto">
          <a:xfrm>
            <a:off x="1295400" y="1787236"/>
            <a:ext cx="6400800" cy="438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</a:t>
            </a:r>
            <a:r>
              <a:rPr lang="en-US" sz="6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Based Motion Models for a robot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3436619"/>
            <a:ext cx="13716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Explain the meaning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175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5075237"/>
            <a:ext cx="5095010" cy="1782763"/>
          </a:xfrm>
        </p:spPr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3" t="26763" r="17913" b="34658"/>
          <a:stretch/>
        </p:blipFill>
        <p:spPr bwMode="auto">
          <a:xfrm>
            <a:off x="322118" y="1905000"/>
            <a:ext cx="8499764" cy="326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 Equation for Velocity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Based Motion Models for a robot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0366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1"/>
            <a:ext cx="8229600" cy="609600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We add an additional noise term now.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13819" r="15151" b="40600"/>
          <a:stretch/>
        </p:blipFill>
        <p:spPr bwMode="auto">
          <a:xfrm>
            <a:off x="0" y="-10249"/>
            <a:ext cx="9144000" cy="385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16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55927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Recursive Bayes Filters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5410200"/>
            <a:ext cx="40386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will briefly review our derivation of Bayes filter from one of previous lectures first.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871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04" y="4558147"/>
            <a:ext cx="8229600" cy="146165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Here we fix the problem outlined in the previous slide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0" t="13576" r="15000" b="31874"/>
          <a:stretch/>
        </p:blipFill>
        <p:spPr bwMode="auto">
          <a:xfrm>
            <a:off x="-1" y="0"/>
            <a:ext cx="9164411" cy="459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37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13818" r="15303" b="9909"/>
          <a:stretch/>
        </p:blipFill>
        <p:spPr bwMode="auto">
          <a:xfrm>
            <a:off x="13855" y="106981"/>
            <a:ext cx="9130145" cy="639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6248400"/>
            <a:ext cx="236912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Moving on circles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0" y="106981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dark clouds represent probability density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606608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dots represent samples of probability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71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59436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</a:t>
            </a:r>
            <a:br>
              <a:rPr lang="en-US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62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32195" r="16387" b="31192"/>
          <a:stretch/>
        </p:blipFill>
        <p:spPr bwMode="auto">
          <a:xfrm>
            <a:off x="-6927" y="3352800"/>
            <a:ext cx="8977745" cy="307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8" t="27428" r="20598" b="9272"/>
          <a:stretch/>
        </p:blipFill>
        <p:spPr bwMode="auto">
          <a:xfrm>
            <a:off x="1787234" y="41563"/>
            <a:ext cx="5091547" cy="334587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810000" y="4572000"/>
            <a:ext cx="2286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 model for Laser Scanners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6" t="27180" r="18328" b="17983"/>
          <a:stretch/>
        </p:blipFill>
        <p:spPr bwMode="auto">
          <a:xfrm>
            <a:off x="311727" y="2168235"/>
            <a:ext cx="8416637" cy="463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85800" y="2168235"/>
            <a:ext cx="1600200" cy="7273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5001491"/>
            <a:ext cx="2667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971800" y="4953000"/>
            <a:ext cx="1371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32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65373"/>
            <a:ext cx="8229600" cy="5635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You do not need to know too much if you are small and only want to move straight ahead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8" t="13819" r="15151" b="15437"/>
          <a:stretch/>
        </p:blipFill>
        <p:spPr bwMode="auto">
          <a:xfrm>
            <a:off x="0" y="42151"/>
            <a:ext cx="9144000" cy="594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819400" y="4572000"/>
            <a:ext cx="35052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32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t="14302" r="15455" b="12070"/>
          <a:stretch/>
        </p:blipFill>
        <p:spPr bwMode="auto">
          <a:xfrm>
            <a:off x="34637" y="72464"/>
            <a:ext cx="9109363" cy="624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3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54"/>
            <a:ext cx="9144000" cy="128154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Ray Cast Sensor Model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4" t="26206" r="22949" b="13160"/>
          <a:stretch/>
        </p:blipFill>
        <p:spPr bwMode="auto">
          <a:xfrm>
            <a:off x="533400" y="1808018"/>
            <a:ext cx="7772400" cy="504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9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36"/>
            <a:ext cx="9144000" cy="179416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Feature-based Model for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Range-Bearing Sensors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8" t="33582" r="17904" b="19380"/>
          <a:stretch/>
        </p:blipFill>
        <p:spPr bwMode="auto">
          <a:xfrm>
            <a:off x="311728" y="2867891"/>
            <a:ext cx="8499764" cy="399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905000" y="3505200"/>
            <a:ext cx="23622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05200" y="5181600"/>
            <a:ext cx="2895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924800" y="51816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53300" y="471273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9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Bayes Filter is a framework for </a:t>
            </a:r>
            <a:r>
              <a:rPr lang="en-US" dirty="0" smtClean="0">
                <a:solidFill>
                  <a:srgbClr val="FF0000"/>
                </a:solidFill>
              </a:rPr>
              <a:t>state estimation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Motion model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sensor model </a:t>
            </a:r>
            <a:r>
              <a:rPr lang="en-US" dirty="0" smtClean="0"/>
              <a:t>are the central models in Bayes Filter</a:t>
            </a:r>
          </a:p>
          <a:p>
            <a:endParaRPr lang="en-US" dirty="0" smtClean="0"/>
          </a:p>
          <a:p>
            <a:r>
              <a:rPr lang="en-US" dirty="0" smtClean="0"/>
              <a:t>These are all standard models for:</a:t>
            </a:r>
          </a:p>
          <a:p>
            <a:pPr lvl="1"/>
            <a:r>
              <a:rPr lang="en-US" dirty="0" smtClean="0"/>
              <a:t> Robot motion</a:t>
            </a:r>
          </a:p>
          <a:p>
            <a:pPr lvl="1"/>
            <a:r>
              <a:rPr lang="en-US" dirty="0" smtClean="0"/>
              <a:t>Laser-based range sensing</a:t>
            </a:r>
          </a:p>
          <a:p>
            <a:pPr lvl="1"/>
            <a:r>
              <a:rPr lang="en-US" dirty="0" smtClean="0"/>
              <a:t>Similar sensors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4061" r="15152" b="4970"/>
          <a:stretch/>
        </p:blipFill>
        <p:spPr bwMode="auto">
          <a:xfrm>
            <a:off x="0" y="154248"/>
            <a:ext cx="9144000" cy="678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21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14061" r="15303" b="5212"/>
          <a:stretch/>
        </p:blipFill>
        <p:spPr bwMode="auto">
          <a:xfrm>
            <a:off x="0" y="29266"/>
            <a:ext cx="9144000" cy="684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6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224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9" t="14061" r="15152" b="4485"/>
          <a:stretch/>
        </p:blipFill>
        <p:spPr bwMode="auto">
          <a:xfrm>
            <a:off x="-41563" y="0"/>
            <a:ext cx="9143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87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14546" r="15151" b="4970"/>
          <a:stretch/>
        </p:blipFill>
        <p:spPr bwMode="auto">
          <a:xfrm>
            <a:off x="0" y="106675"/>
            <a:ext cx="9144000" cy="680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69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7" t="13793" r="15303" b="4727"/>
          <a:stretch/>
        </p:blipFill>
        <p:spPr bwMode="auto">
          <a:xfrm>
            <a:off x="6927" y="74993"/>
            <a:ext cx="8984673" cy="674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42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8" t="14061" r="15303" b="4727"/>
          <a:stretch/>
        </p:blipFill>
        <p:spPr bwMode="auto">
          <a:xfrm>
            <a:off x="0" y="55044"/>
            <a:ext cx="9144000" cy="683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50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1" t="14061" r="15000" b="4970"/>
          <a:stretch/>
        </p:blipFill>
        <p:spPr bwMode="auto">
          <a:xfrm>
            <a:off x="20782" y="14753"/>
            <a:ext cx="9123218" cy="680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146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0" t="14061" r="15455" b="5212"/>
          <a:stretch/>
        </p:blipFill>
        <p:spPr bwMode="auto">
          <a:xfrm>
            <a:off x="13855" y="41097"/>
            <a:ext cx="9130145" cy="681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82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330</Words>
  <Application>Microsoft Office PowerPoint</Application>
  <PresentationFormat>On-screen Show (4:3)</PresentationFormat>
  <Paragraphs>52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Recursive Bayes Filters  and  related models for  mobile robots</vt:lpstr>
      <vt:lpstr>PowerPoint Presentation</vt:lpstr>
      <vt:lpstr>Recursive Bayes Filters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steps of Bayes filter: Prediction and Correction</vt:lpstr>
      <vt:lpstr>Two steps of Bayes filter: Prediction and Correction</vt:lpstr>
      <vt:lpstr>PowerPoint Presentation</vt:lpstr>
      <vt:lpstr>PowerPoint Presentation</vt:lpstr>
      <vt:lpstr>Different Realizations of Bayes Filters</vt:lpstr>
      <vt:lpstr>Main Approaches to Bayes Filters</vt:lpstr>
      <vt:lpstr>Probabilistic Motion Models</vt:lpstr>
      <vt:lpstr>PowerPoint Presentation</vt:lpstr>
      <vt:lpstr>PowerPoint Presentation</vt:lpstr>
      <vt:lpstr>PowerPoint Presentation</vt:lpstr>
      <vt:lpstr>PowerPoint Presentation</vt:lpstr>
      <vt:lpstr>Motion Model  based on ODOMETRY</vt:lpstr>
      <vt:lpstr>Motion Model for a robot based on ODOMETRY</vt:lpstr>
      <vt:lpstr>PowerPoint Presentation</vt:lpstr>
      <vt:lpstr>Examples of Odometry-Based noise</vt:lpstr>
      <vt:lpstr>Velocity Based Motion Models for a robot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Sensor Models</vt:lpstr>
      <vt:lpstr>PowerPoint Presentation</vt:lpstr>
      <vt:lpstr>Sensor model for Laser Scanners</vt:lpstr>
      <vt:lpstr>PowerPoint Presentation</vt:lpstr>
      <vt:lpstr>PowerPoint Presentation</vt:lpstr>
      <vt:lpstr>Ray Cast Sensor Model</vt:lpstr>
      <vt:lpstr>Feature-based Model for Range-Bearing Sensors</vt:lpstr>
      <vt:lpstr>Summary</vt:lpstr>
      <vt:lpstr>PowerPoint Presentation</vt:lpstr>
      <vt:lpstr>PowerPoint Presentation</vt:lpstr>
      <vt:lpstr>PowerPoint Presentation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mperkows</dc:creator>
  <cp:lastModifiedBy>mperkows</cp:lastModifiedBy>
  <cp:revision>10</cp:revision>
  <dcterms:created xsi:type="dcterms:W3CDTF">2013-01-24T01:34:28Z</dcterms:created>
  <dcterms:modified xsi:type="dcterms:W3CDTF">2014-02-27T19:23:18Z</dcterms:modified>
</cp:coreProperties>
</file>